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61" r:id="rId3"/>
    <p:sldMasterId id="2147483662" r:id="rId4"/>
  </p:sldMasterIdLst>
  <p:notesMasterIdLst>
    <p:notesMasterId r:id="rId28"/>
  </p:notesMasterIdLst>
  <p:sldIdLst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marR="0" lvl="0" indent="-857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857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619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55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prstGeom prst="rect">
            <a:avLst/>
          </a:prstGeom>
          <a:solidFill>
            <a:srgbClr val="328D96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45720" marR="0" lvl="0" indent="-7619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1900" b="1" i="0" u="none" strike="noStrike" cap="none">
                <a:solidFill>
                  <a:srgbClr val="41414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2508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None/>
              <a:defRPr sz="2000" b="1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2238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2016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182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1600" b="1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4721225" y="2244970"/>
            <a:ext cx="4041775" cy="457200"/>
          </a:xfrm>
          <a:prstGeom prst="rect">
            <a:avLst/>
          </a:prstGeom>
          <a:solidFill>
            <a:srgbClr val="328D96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45720" marR="0" lvl="0" indent="-7619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1900" b="1" i="0" u="none" strike="noStrike" cap="none">
                <a:solidFill>
                  <a:srgbClr val="41414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2508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None/>
              <a:defRPr sz="2000" b="1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2238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2016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182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1600" b="1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3"/>
          </p:nvPr>
        </p:nvSpPr>
        <p:spPr>
          <a:xfrm>
            <a:off x="381000" y="2708519"/>
            <a:ext cx="4041648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marR="0" lvl="0" indent="-1365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1238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1095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1000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809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4"/>
          </p:nvPr>
        </p:nvSpPr>
        <p:spPr>
          <a:xfrm>
            <a:off x="4718304" y="2708519"/>
            <a:ext cx="4041775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marR="0" lvl="0" indent="-1365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1238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1095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1000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809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 rot="5400000">
            <a:off x="4991100" y="2933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 rot="5400000">
            <a:off x="838200" y="76200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marR="0" lvl="0" indent="-857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857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619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55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 rot="5400000">
            <a:off x="2409825" y="296862"/>
            <a:ext cx="4324350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marR="0" lvl="0" indent="-857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857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619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55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 rot="-5400000">
            <a:off x="3393017" y="3156577"/>
            <a:ext cx="4681637" cy="5868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sz="20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pic" idx="2"/>
          </p:nvPr>
        </p:nvSpPr>
        <p:spPr>
          <a:xfrm>
            <a:off x="403671" y="1143000"/>
            <a:ext cx="4572000" cy="4572000"/>
          </a:xfrm>
          <a:prstGeom prst="rect">
            <a:avLst/>
          </a:prstGeom>
          <a:solidFill>
            <a:srgbClr val="EAEAEA"/>
          </a:solidFill>
          <a:ln w="508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7150" dist="31750" dir="4800000" algn="tl" rotWithShape="0">
              <a:srgbClr val="000000">
                <a:alpha val="24705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857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619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55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088443" y="3274308"/>
            <a:ext cx="2590800" cy="251648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2508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None/>
              <a:defRPr sz="12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2238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2016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182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9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sz="18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5353496" y="2010727"/>
            <a:ext cx="3383280" cy="46177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9144" marR="0" lvl="0" indent="-9144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2508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None/>
              <a:defRPr sz="12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2238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2016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182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9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152400" y="776287"/>
            <a:ext cx="5102352" cy="5852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marR="0" lvl="0" indent="-603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730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2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746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55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43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" marR="0" lvl="0" indent="-7619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21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2508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2238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2016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182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64008" marR="0" lvl="0" indent="-507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2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ctr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None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ctr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6705600" y="4206875"/>
            <a:ext cx="960437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320087" y="1587"/>
            <a:ext cx="74771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6583362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/>
        </p:nvSpPr>
        <p:spPr>
          <a:xfrm>
            <a:off x="0" y="366712"/>
            <a:ext cx="9144000" cy="8413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 txBox="1"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 txBox="1"/>
          <p:nvPr/>
        </p:nvSpPr>
        <p:spPr>
          <a:xfrm rot="10800000" flipH="1">
            <a:off x="5410200" y="360362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/>
          <p:nvPr/>
        </p:nvSpPr>
        <p:spPr>
          <a:xfrm rot="10800000" flipH="1">
            <a:off x="5410200" y="439737"/>
            <a:ext cx="3733800" cy="1809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407025" y="496887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373937" y="588962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9085262" y="-1587"/>
            <a:ext cx="57150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/>
          <p:nvPr/>
        </p:nvSpPr>
        <p:spPr>
          <a:xfrm>
            <a:off x="9043987" y="-1587"/>
            <a:ext cx="2857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9024937" y="-1587"/>
            <a:ext cx="952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/>
          <p:nvPr/>
        </p:nvSpPr>
        <p:spPr>
          <a:xfrm>
            <a:off x="8975725" y="-1587"/>
            <a:ext cx="26987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/>
          <p:nvPr/>
        </p:nvSpPr>
        <p:spPr>
          <a:xfrm>
            <a:off x="8915400" y="0"/>
            <a:ext cx="55562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/>
          <p:nvPr/>
        </p:nvSpPr>
        <p:spPr>
          <a:xfrm>
            <a:off x="8874125" y="0"/>
            <a:ext cx="7937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marR="0" lvl="0" indent="-857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857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619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55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/>
        </p:nvSpPr>
        <p:spPr>
          <a:xfrm rot="10800000" flipH="1">
            <a:off x="5410200" y="3810000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/>
          <p:nvPr/>
        </p:nvSpPr>
        <p:spPr>
          <a:xfrm rot="10800000" flipH="1">
            <a:off x="5410200" y="3897312"/>
            <a:ext cx="3733800" cy="19208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 txBox="1"/>
          <p:nvPr/>
        </p:nvSpPr>
        <p:spPr>
          <a:xfrm rot="10800000" flipH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/>
          <p:nvPr/>
        </p:nvSpPr>
        <p:spPr>
          <a:xfrm rot="10800000" flipH="1">
            <a:off x="5410200" y="4164012"/>
            <a:ext cx="1965325" cy="19050"/>
          </a:xfrm>
          <a:prstGeom prst="rect">
            <a:avLst/>
          </a:prstGeom>
          <a:solidFill>
            <a:schemeClr val="accent2">
              <a:alpha val="59607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 txBox="1"/>
          <p:nvPr/>
        </p:nvSpPr>
        <p:spPr>
          <a:xfrm rot="10800000" flipH="1">
            <a:off x="5410200" y="4198937"/>
            <a:ext cx="1965325" cy="9525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5410200" y="3962400"/>
            <a:ext cx="3063875" cy="269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7377112" y="4060825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0" y="3649662"/>
            <a:ext cx="9144000" cy="2444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0" y="3675062"/>
            <a:ext cx="9144000" cy="141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 txBox="1"/>
          <p:nvPr/>
        </p:nvSpPr>
        <p:spPr>
          <a:xfrm rot="10800000" flipH="1">
            <a:off x="6413500" y="3643312"/>
            <a:ext cx="2730500" cy="247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marR="0" lvl="0" indent="-857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857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619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55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705600" y="4206875"/>
            <a:ext cx="960437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320087" y="1587"/>
            <a:ext cx="74771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0" y="366712"/>
            <a:ext cx="9144000" cy="8413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/>
          <p:nvPr/>
        </p:nvSpPr>
        <p:spPr>
          <a:xfrm rot="10800000" flipH="1">
            <a:off x="5410200" y="360362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/>
        </p:nvSpPr>
        <p:spPr>
          <a:xfrm rot="10800000" flipH="1">
            <a:off x="5410200" y="439737"/>
            <a:ext cx="3733800" cy="1809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5407025" y="496887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7373937" y="588962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9085262" y="-1587"/>
            <a:ext cx="57150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9043987" y="-1587"/>
            <a:ext cx="2857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9024937" y="-1587"/>
            <a:ext cx="952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8975725" y="-1587"/>
            <a:ext cx="26987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8915400" y="0"/>
            <a:ext cx="55562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8874125" y="0"/>
            <a:ext cx="7937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marR="0" lvl="0" indent="-857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857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619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55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6583362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0" y="366712"/>
            <a:ext cx="9144000" cy="8413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/>
          <p:nvPr/>
        </p:nvSpPr>
        <p:spPr>
          <a:xfrm rot="10800000" flipH="1">
            <a:off x="5410200" y="360362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/>
          <p:nvPr/>
        </p:nvSpPr>
        <p:spPr>
          <a:xfrm rot="10800000" flipH="1">
            <a:off x="5410200" y="439737"/>
            <a:ext cx="3733800" cy="1809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5407025" y="496887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7373937" y="588962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9085262" y="-1587"/>
            <a:ext cx="57150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9043987" y="-1587"/>
            <a:ext cx="2857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9024937" y="-1587"/>
            <a:ext cx="952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8975725" y="-1587"/>
            <a:ext cx="26987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8915400" y="0"/>
            <a:ext cx="55562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8874125" y="0"/>
            <a:ext cx="7937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marR="0" lvl="0" indent="-857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857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619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55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25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subTitle" idx="1"/>
          </p:nvPr>
        </p:nvSpPr>
        <p:spPr>
          <a:xfrm>
            <a:off x="457200" y="3900487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63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25000"/>
              <a:buFont typeface="Georgia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The History of Life on Earth</a:t>
            </a:r>
          </a:p>
        </p:txBody>
      </p:sp>
      <p:pic>
        <p:nvPicPr>
          <p:cNvPr id="183" name="Shape 183" descr="25_01AntarcticSceneDinos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3400" y="228600"/>
            <a:ext cx="4445823" cy="3289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125" y="1670050"/>
            <a:ext cx="8321199" cy="55533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381000" y="762000"/>
            <a:ext cx="4041775" cy="762000"/>
          </a:xfrm>
          <a:prstGeom prst="rect">
            <a:avLst/>
          </a:prstGeom>
          <a:solidFill>
            <a:srgbClr val="328E97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44450" marR="0" lvl="0" indent="-6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25000"/>
              <a:buFont typeface="Georgia"/>
              <a:buNone/>
            </a:pPr>
            <a:r>
              <a:rPr lang="en-US" sz="2800" b="1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Relative Dating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4721225" y="762000"/>
            <a:ext cx="4041775" cy="762000"/>
          </a:xfrm>
          <a:prstGeom prst="rect">
            <a:avLst/>
          </a:prstGeom>
          <a:solidFill>
            <a:srgbClr val="328E97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44450" marR="0" lvl="0" indent="-6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25000"/>
              <a:buFont typeface="Georgia"/>
              <a:buNone/>
            </a:pPr>
            <a:r>
              <a:rPr lang="en-US" sz="2800" b="1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Radiometric Dating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381000" y="2362200"/>
            <a:ext cx="4041775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Uses order of rock strata to determine relative age of fossils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2"/>
          </p:nvPr>
        </p:nvSpPr>
        <p:spPr>
          <a:xfrm>
            <a:off x="4718050" y="2362200"/>
            <a:ext cx="4273550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Measure decay of radioactive isotopes present in layers where fossils are found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Half-life</a:t>
            </a: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# of years for 50% of original sample to decay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hape 252" descr="25_05_RadiometricDating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100" y="127000"/>
            <a:ext cx="8487982" cy="6576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33528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Trebuchet MS"/>
              <a:buNone/>
            </a:pPr>
            <a:r>
              <a:rPr lang="en-US" sz="3200" b="0" i="0" u="none" strike="noStrike" cap="none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Geologic Time Scale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228600" y="1676400"/>
            <a:ext cx="3429000" cy="48974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0795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250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Eon → Era → Period → Epoch (longest to shortest)</a:t>
            </a:r>
          </a:p>
          <a:p>
            <a:pPr marL="107950" marR="0" lvl="0" indent="-63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250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07950" marR="0" lvl="0" indent="-63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25000"/>
              <a:buFont typeface="Georgia"/>
              <a:buNone/>
            </a:pPr>
            <a:r>
              <a:rPr lang="en-US" sz="2800" b="0" i="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Present Day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Phanerozoic Eon, Cenozoic Era, Quaternary Period, Holocene Epoch</a:t>
            </a:r>
          </a:p>
        </p:txBody>
      </p:sp>
      <p:pic>
        <p:nvPicPr>
          <p:cNvPr id="259" name="Shape 259" descr="25_T01_GeologicRecord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1737" y="76200"/>
            <a:ext cx="5367688" cy="6746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Shape 264" descr="25_07EarthHistoryClock_3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985837"/>
            <a:ext cx="5844626" cy="518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287" y="762000"/>
            <a:ext cx="2950875" cy="1987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Trebuchet MS"/>
              <a:buNone/>
            </a:pPr>
            <a:r>
              <a:rPr lang="en-US" sz="3600" b="1" i="0" u="none" strike="noStrike" cap="none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Key Events in Life’s History</a:t>
            </a:r>
          </a:p>
        </p:txBody>
      </p:sp>
      <p:pic>
        <p:nvPicPr>
          <p:cNvPr id="271" name="Shape 271" descr="25_UN08Summary_C3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38300"/>
            <a:ext cx="9033458" cy="444053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/>
          <p:nvPr/>
        </p:nvSpPr>
        <p:spPr>
          <a:xfrm>
            <a:off x="1066800" y="1371600"/>
            <a:ext cx="2133600" cy="2133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5400" dir="5400000">
              <a:srgbClr val="808080">
                <a:alpha val="4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3733800" y="1600200"/>
            <a:ext cx="2133600" cy="2133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5400" dir="5400000">
              <a:srgbClr val="808080">
                <a:alpha val="4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1447800" y="4876800"/>
            <a:ext cx="3200400" cy="152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833" y="39916"/>
                </a:moveTo>
                <a:cubicBezTo>
                  <a:pt x="10080" y="32380"/>
                  <a:pt x="11836" y="24780"/>
                  <a:pt x="15619" y="19186"/>
                </a:cubicBezTo>
                <a:cubicBezTo>
                  <a:pt x="21597" y="10350"/>
                  <a:pt x="31288" y="8380"/>
                  <a:pt x="38902" y="14450"/>
                </a:cubicBezTo>
                <a:cubicBezTo>
                  <a:pt x="43550" y="2525"/>
                  <a:pt x="55316" y="61"/>
                  <a:pt x="62377" y="9533"/>
                </a:cubicBezTo>
                <a:cubicBezTo>
                  <a:pt x="64158" y="4675"/>
                  <a:pt x="67577" y="1316"/>
                  <a:pt x="71525" y="555"/>
                </a:cubicBezTo>
                <a:cubicBezTo>
                  <a:pt x="75869" y="-283"/>
                  <a:pt x="80208" y="2138"/>
                  <a:pt x="82869" y="6891"/>
                </a:cubicBezTo>
                <a:cubicBezTo>
                  <a:pt x="86708" y="741"/>
                  <a:pt x="93058" y="-1277"/>
                  <a:pt x="98508" y="1916"/>
                </a:cubicBezTo>
                <a:cubicBezTo>
                  <a:pt x="102661" y="4350"/>
                  <a:pt x="105638" y="9444"/>
                  <a:pt x="106438" y="15488"/>
                </a:cubicBezTo>
                <a:cubicBezTo>
                  <a:pt x="111238" y="17272"/>
                  <a:pt x="115061" y="22216"/>
                  <a:pt x="116616" y="28661"/>
                </a:cubicBezTo>
                <a:cubicBezTo>
                  <a:pt x="117747" y="33338"/>
                  <a:pt x="117586" y="38419"/>
                  <a:pt x="116161" y="42944"/>
                </a:cubicBezTo>
                <a:cubicBezTo>
                  <a:pt x="119663" y="49150"/>
                  <a:pt x="120888" y="57194"/>
                  <a:pt x="119488" y="64783"/>
                </a:cubicBezTo>
                <a:cubicBezTo>
                  <a:pt x="117627" y="74872"/>
                  <a:pt x="111466" y="82427"/>
                  <a:pt x="103900" y="83900"/>
                </a:cubicBezTo>
                <a:cubicBezTo>
                  <a:pt x="103863" y="90197"/>
                  <a:pt x="101827" y="96169"/>
                  <a:pt x="98319" y="100280"/>
                </a:cubicBezTo>
                <a:cubicBezTo>
                  <a:pt x="92988" y="106527"/>
                  <a:pt x="85288" y="107330"/>
                  <a:pt x="79319" y="102263"/>
                </a:cubicBezTo>
                <a:cubicBezTo>
                  <a:pt x="77388" y="110966"/>
                  <a:pt x="72219" y="117619"/>
                  <a:pt x="65741" y="119738"/>
                </a:cubicBezTo>
                <a:cubicBezTo>
                  <a:pt x="58108" y="122236"/>
                  <a:pt x="50141" y="117980"/>
                  <a:pt x="45777" y="109072"/>
                </a:cubicBezTo>
                <a:cubicBezTo>
                  <a:pt x="35477" y="117527"/>
                  <a:pt x="22100" y="112775"/>
                  <a:pt x="16122" y="98533"/>
                </a:cubicBezTo>
                <a:cubicBezTo>
                  <a:pt x="10250" y="99469"/>
                  <a:pt x="4736" y="94511"/>
                  <a:pt x="3083" y="86805"/>
                </a:cubicBezTo>
                <a:cubicBezTo>
                  <a:pt x="1886" y="81230"/>
                  <a:pt x="2944" y="75213"/>
                  <a:pt x="5869" y="70975"/>
                </a:cubicBezTo>
                <a:cubicBezTo>
                  <a:pt x="1719" y="67650"/>
                  <a:pt x="-591" y="61269"/>
                  <a:pt x="-13" y="54733"/>
                </a:cubicBezTo>
                <a:cubicBezTo>
                  <a:pt x="663" y="47080"/>
                  <a:pt x="5125" y="41086"/>
                  <a:pt x="10730" y="40297"/>
                </a:cubicBezTo>
                <a:cubicBezTo>
                  <a:pt x="10763" y="40169"/>
                  <a:pt x="10800" y="40044"/>
                  <a:pt x="10833" y="39916"/>
                </a:cubicBezTo>
                <a:close/>
              </a:path>
              <a:path w="120000" h="120000" fill="none" extrusionOk="0">
                <a:moveTo>
                  <a:pt x="13036" y="72713"/>
                </a:moveTo>
                <a:cubicBezTo>
                  <a:pt x="10580" y="72975"/>
                  <a:pt x="8125" y="72202"/>
                  <a:pt x="6000" y="70500"/>
                </a:cubicBezTo>
                <a:moveTo>
                  <a:pt x="19244" y="96941"/>
                </a:moveTo>
                <a:cubicBezTo>
                  <a:pt x="18258" y="97477"/>
                  <a:pt x="17222" y="97833"/>
                  <a:pt x="16166" y="98000"/>
                </a:cubicBezTo>
                <a:moveTo>
                  <a:pt x="45772" y="108583"/>
                </a:moveTo>
                <a:cubicBezTo>
                  <a:pt x="45030" y="107066"/>
                  <a:pt x="44408" y="105447"/>
                  <a:pt x="43916" y="103750"/>
                </a:cubicBezTo>
                <a:moveTo>
                  <a:pt x="80075" y="96530"/>
                </a:moveTo>
                <a:cubicBezTo>
                  <a:pt x="79966" y="98327"/>
                  <a:pt x="79716" y="100105"/>
                  <a:pt x="79333" y="101833"/>
                </a:cubicBezTo>
                <a:moveTo>
                  <a:pt x="94802" y="63761"/>
                </a:moveTo>
                <a:cubicBezTo>
                  <a:pt x="100369" y="67450"/>
                  <a:pt x="103883" y="75161"/>
                  <a:pt x="103833" y="83583"/>
                </a:cubicBezTo>
                <a:moveTo>
                  <a:pt x="116105" y="42650"/>
                </a:moveTo>
                <a:cubicBezTo>
                  <a:pt x="115202" y="45516"/>
                  <a:pt x="113827" y="48061"/>
                  <a:pt x="112083" y="50083"/>
                </a:cubicBezTo>
                <a:moveTo>
                  <a:pt x="106455" y="15072"/>
                </a:moveTo>
                <a:cubicBezTo>
                  <a:pt x="106608" y="16230"/>
                  <a:pt x="106680" y="17405"/>
                  <a:pt x="106666" y="18583"/>
                </a:cubicBezTo>
                <a:moveTo>
                  <a:pt x="80772" y="10977"/>
                </a:moveTo>
                <a:cubicBezTo>
                  <a:pt x="81297" y="9358"/>
                  <a:pt x="81988" y="7850"/>
                  <a:pt x="82833" y="6500"/>
                </a:cubicBezTo>
                <a:moveTo>
                  <a:pt x="61502" y="13111"/>
                </a:moveTo>
                <a:cubicBezTo>
                  <a:pt x="61716" y="11772"/>
                  <a:pt x="62052" y="10475"/>
                  <a:pt x="62500" y="9250"/>
                </a:cubicBezTo>
                <a:moveTo>
                  <a:pt x="38888" y="14422"/>
                </a:moveTo>
                <a:cubicBezTo>
                  <a:pt x="40200" y="15466"/>
                  <a:pt x="41411" y="16725"/>
                  <a:pt x="42500" y="18166"/>
                </a:cubicBezTo>
                <a:moveTo>
                  <a:pt x="11463" y="43858"/>
                </a:moveTo>
                <a:cubicBezTo>
                  <a:pt x="11177" y="42569"/>
                  <a:pt x="10966" y="41252"/>
                  <a:pt x="10833" y="39916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5400" dir="5400000">
              <a:srgbClr val="808080">
                <a:alpha val="4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2000" b="1" i="0" u="none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accumulates in atmosphere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(2.7 bya)</a:t>
            </a:r>
          </a:p>
        </p:txBody>
      </p:sp>
      <p:sp>
        <p:nvSpPr>
          <p:cNvPr id="275" name="Shape 275"/>
          <p:cNvSpPr/>
          <p:nvPr/>
        </p:nvSpPr>
        <p:spPr>
          <a:xfrm>
            <a:off x="2971800" y="3810000"/>
            <a:ext cx="228600" cy="1143000"/>
          </a:xfrm>
          <a:prstGeom prst="upArrow">
            <a:avLst>
              <a:gd name="adj1" fmla="val 216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5400" dir="5400000">
              <a:srgbClr val="808080">
                <a:alpha val="4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8382000" y="3962400"/>
            <a:ext cx="228600" cy="1066800"/>
          </a:xfrm>
          <a:prstGeom prst="upArrow">
            <a:avLst>
              <a:gd name="adj1" fmla="val 2314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5400" dir="5400000">
              <a:srgbClr val="808080">
                <a:alpha val="4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Shape 277"/>
          <p:cNvSpPr txBox="1"/>
          <p:nvPr/>
        </p:nvSpPr>
        <p:spPr>
          <a:xfrm>
            <a:off x="7772400" y="5029200"/>
            <a:ext cx="1295400" cy="10668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5400" dir="5400000">
              <a:srgbClr val="808080">
                <a:alpha val="4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Humans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(200,000)</a:t>
            </a:r>
          </a:p>
        </p:txBody>
      </p:sp>
      <p:sp>
        <p:nvSpPr>
          <p:cNvPr id="278" name="Shape 278"/>
          <p:cNvSpPr/>
          <p:nvPr/>
        </p:nvSpPr>
        <p:spPr>
          <a:xfrm>
            <a:off x="5638800" y="1524000"/>
            <a:ext cx="1905000" cy="1905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5400" dir="5400000">
              <a:srgbClr val="808080">
                <a:alpha val="4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7315200" y="1447800"/>
            <a:ext cx="1752600" cy="1752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5400" dir="5400000">
              <a:srgbClr val="808080">
                <a:alpha val="4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Endosymbiont Theory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457200" y="3124200"/>
            <a:ext cx="8305800" cy="33734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Mitochondria &amp; plastids (chloroplasts) formed from small prokaryotes living in larger cells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Evidence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</a:p>
          <a:p>
            <a:pPr marL="657225" marR="0" lvl="1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Replication by binary fission</a:t>
            </a:r>
          </a:p>
          <a:p>
            <a:pPr marL="657225" marR="0" lvl="1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Single, circular DNA (no histones)</a:t>
            </a:r>
          </a:p>
          <a:p>
            <a:pPr marL="657225" marR="0" lvl="1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Ribosomes to make proteins</a:t>
            </a:r>
          </a:p>
          <a:p>
            <a:pPr marL="657225" marR="0" lvl="1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Enzymes similar to living prokaryotes</a:t>
            </a:r>
          </a:p>
          <a:p>
            <a:pPr marL="657225" marR="0" lvl="1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Two membranes</a:t>
            </a:r>
          </a:p>
        </p:txBody>
      </p:sp>
      <p:pic>
        <p:nvPicPr>
          <p:cNvPr id="286" name="Shape 286" descr="http://microbewiki.kenyon.edu/images/thumb/2/25/Mitochondria.gif/400px-Mitochondria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1066800"/>
            <a:ext cx="2438400" cy="1891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 descr="http://1.bp.blogspot.com/-2WtjyRjhLRs/TbQicIlj20I/AAAAAAAAADU/z3wTnj5fSpo/s1600/chloroplast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400" y="1219200"/>
            <a:ext cx="3266470" cy="1747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3886200" y="1981200"/>
            <a:ext cx="5029200" cy="2825750"/>
          </a:xfrm>
          <a:prstGeom prst="roundRect">
            <a:avLst>
              <a:gd name="adj" fmla="val 16667"/>
            </a:avLst>
          </a:prstGeom>
          <a:solidFill>
            <a:srgbClr val="5C92B5"/>
          </a:solidFill>
          <a:ln w="19050" cap="flat" cmpd="sng">
            <a:solidFill>
              <a:srgbClr val="416A8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lang="en-US" sz="2800" b="1" i="0" u="sng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Pangaea</a:t>
            </a:r>
            <a:r>
              <a:rPr lang="en-US" sz="2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= Supercontinent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Formed 250 mya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2800" b="0" i="0" u="sng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Continental drift</a:t>
            </a:r>
            <a:r>
              <a:rPr lang="en-US" sz="2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explains many biogeographic puzzles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93" name="Shape 293" descr="25_14_ContinentalDrift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22237"/>
            <a:ext cx="3070082" cy="657677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/>
          <p:nvPr/>
        </p:nvSpPr>
        <p:spPr>
          <a:xfrm rot="-2580000">
            <a:off x="2335212" y="4484687"/>
            <a:ext cx="1752600" cy="381000"/>
          </a:xfrm>
          <a:prstGeom prst="leftArrow">
            <a:avLst>
              <a:gd name="adj1" fmla="val 2348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3B3B6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84582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Movement of continental plates change geography and climate of Earth → Extinctions and speciation</a:t>
            </a:r>
          </a:p>
        </p:txBody>
      </p:sp>
      <p:pic>
        <p:nvPicPr>
          <p:cNvPr id="300" name="Shape 300" descr="25_13TectonicPlates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600200"/>
            <a:ext cx="8487982" cy="4736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Trebuchet MS"/>
              <a:buNone/>
            </a:pPr>
            <a:r>
              <a:rPr lang="en-US" sz="3600" b="1" i="0" u="none" strike="noStrike" cap="none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Mass extinctions → Diversity of life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457200" y="5334000"/>
            <a:ext cx="8458200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Major periods in Earth’s history </a:t>
            </a:r>
            <a:r>
              <a:rPr lang="en-US" sz="2800" b="0" i="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end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with </a:t>
            </a:r>
            <a:r>
              <a:rPr lang="en-US" sz="2800" b="0" i="1" u="none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mass extinctions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and new ones </a:t>
            </a:r>
            <a:r>
              <a:rPr lang="en-US" sz="2800" b="0" i="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begin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with </a:t>
            </a:r>
            <a:r>
              <a:rPr lang="en-US" sz="2800" b="0" i="1" u="none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adaptive radiations</a:t>
            </a:r>
          </a:p>
        </p:txBody>
      </p:sp>
      <p:pic>
        <p:nvPicPr>
          <p:cNvPr id="307" name="Shape 307" descr="25_15MassExtinctionDiv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914400"/>
            <a:ext cx="5619705" cy="4416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Major events during each Era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228600" y="1295400"/>
            <a:ext cx="8915400" cy="487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400" b="0" i="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Precambrian</a:t>
            </a:r>
            <a:r>
              <a:rPr lang="en-US" sz="24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microscopic fossils (stromatolites)</a:t>
            </a:r>
          </a:p>
          <a:p>
            <a:pPr marL="657225" marR="0" lvl="1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Photosynthesis, atmospheric O</a:t>
            </a:r>
            <a:r>
              <a:rPr lang="en-US" sz="2400" b="0" i="0" u="none" strike="noStrike" cap="none" baseline="-250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</a:p>
          <a:p>
            <a:pPr marL="657225" marR="0" lvl="1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Eukaryotes (endosymbiont theory)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400" b="0" i="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Paleozoic</a:t>
            </a:r>
            <a:r>
              <a:rPr lang="en-US" sz="24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</a:t>
            </a:r>
            <a:r>
              <a:rPr lang="en-US" sz="2400" b="0" i="0" u="none">
                <a:solidFill>
                  <a:srgbClr val="406F8D"/>
                </a:solidFill>
                <a:latin typeface="Georgia"/>
                <a:ea typeface="Georgia"/>
                <a:cs typeface="Georgia"/>
                <a:sym typeface="Georgia"/>
              </a:rPr>
              <a:t>Cambrian Explosion</a:t>
            </a:r>
          </a:p>
          <a:p>
            <a:pPr marL="657225" marR="0" lvl="1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Plants invade land, many animals appear</a:t>
            </a:r>
          </a:p>
          <a:p>
            <a:pPr marL="657225" marR="0" lvl="1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Permian Extinction (-96% species)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400" b="0" i="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Mesozoic</a:t>
            </a:r>
            <a:r>
              <a:rPr lang="en-US" sz="24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“Age of Reptiles”, dinosaur, plants</a:t>
            </a:r>
          </a:p>
          <a:p>
            <a:pPr marL="657225" marR="0" lvl="1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Formation of Pangaea supercontinent</a:t>
            </a:r>
          </a:p>
          <a:p>
            <a:pPr marL="657225" marR="0" lvl="1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Cretaceous Extinction – asteroid off Mexico’s coast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400" b="0" i="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Cenozoic</a:t>
            </a:r>
            <a:r>
              <a:rPr lang="en-US" sz="24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Primates</a:t>
            </a:r>
          </a:p>
        </p:txBody>
      </p:sp>
      <p:grpSp>
        <p:nvGrpSpPr>
          <p:cNvPr id="314" name="Shape 314"/>
          <p:cNvGrpSpPr/>
          <p:nvPr/>
        </p:nvGrpSpPr>
        <p:grpSpPr>
          <a:xfrm>
            <a:off x="469900" y="5522912"/>
            <a:ext cx="8306251" cy="1201467"/>
            <a:chOff x="469900" y="5522912"/>
            <a:chExt cx="8306251" cy="1201467"/>
          </a:xfrm>
        </p:grpSpPr>
        <p:pic>
          <p:nvPicPr>
            <p:cNvPr id="315" name="Shape 3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9900" y="5522912"/>
              <a:ext cx="8306251" cy="12014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6" name="Shape 316"/>
            <p:cNvSpPr txBox="1"/>
            <p:nvPr/>
          </p:nvSpPr>
          <p:spPr>
            <a:xfrm>
              <a:off x="628650" y="5657850"/>
              <a:ext cx="8039100" cy="8763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rebuchet MS"/>
                <a:buNone/>
              </a:pPr>
              <a:r>
                <a:rPr lang="en-US" sz="2800" b="0" i="0" u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Note: All </a:t>
              </a:r>
              <a:r>
                <a:rPr lang="en-US" sz="2800" b="0" i="0" u="sng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end</a:t>
              </a:r>
              <a:r>
                <a:rPr lang="en-US" sz="2800" b="0" i="0" u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with </a:t>
              </a:r>
              <a:r>
                <a:rPr lang="en-US" sz="2800" b="1" i="0" u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major extinction </a:t>
              </a:r>
              <a:r>
                <a:rPr lang="en-US" sz="2800" b="0" i="0" u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&amp; </a:t>
              </a:r>
              <a:r>
                <a:rPr lang="en-US" sz="2800" b="0" i="0" u="sng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start</a:t>
              </a:r>
              <a:r>
                <a:rPr lang="en-US" sz="2800" b="0" i="0" u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with </a:t>
              </a:r>
              <a:r>
                <a:rPr lang="en-US" sz="2800" b="1" i="0" u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adaptive radiation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What you need to know: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0" y="1371600"/>
            <a:ext cx="9144000" cy="46688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scientific hypothesis about the origin of life on Earth.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age of the Earth and when prokaryotic and eukaryotic life emerged.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Characteristics of the early planet and its atmosphere.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How Miller &amp; Urey tested the Oparin-Haldane hypothesis and what they learned.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Methods used to date fossils and rocks and how fossil evidence contributes to our understanding of changes in life on Earth.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Evidence for endosymbiosis.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How continental drift can explain the current distribution of species.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How extinction events open habitats that may result in adaptive radiation.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Shape 327" descr="25_25aStickleback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5200" y="3200400"/>
            <a:ext cx="2433279" cy="211099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144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Evolution of new forms results from </a:t>
            </a:r>
            <a:r>
              <a:rPr lang="en-US" sz="2800" b="0" i="0" u="sng">
                <a:solidFill>
                  <a:srgbClr val="800080"/>
                </a:solidFill>
                <a:latin typeface="Georgia"/>
                <a:ea typeface="Georgia"/>
                <a:cs typeface="Georgia"/>
                <a:sym typeface="Georgia"/>
              </a:rPr>
              <a:t>changes in DNA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or </a:t>
            </a:r>
            <a:r>
              <a:rPr lang="en-US" sz="2800" b="0" i="0" u="sng">
                <a:solidFill>
                  <a:srgbClr val="800080"/>
                </a:solidFill>
                <a:latin typeface="Georgia"/>
                <a:ea typeface="Georgia"/>
                <a:cs typeface="Georgia"/>
                <a:sym typeface="Georgia"/>
              </a:rPr>
              <a:t>regulation of developmental genes</a:t>
            </a:r>
          </a:p>
          <a:p>
            <a:pPr marL="365125" marR="0" lvl="0" indent="-2635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None/>
            </a:pPr>
            <a:endParaRPr sz="2800" b="0" i="0" u="sng">
              <a:solidFill>
                <a:srgbClr val="80008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29" name="Shape 329" descr="25_25cStickleback-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159250"/>
            <a:ext cx="3328691" cy="2685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 descr="25_25dStickleback-L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8987" y="3897312"/>
            <a:ext cx="3268899" cy="295121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3200" b="0" i="0" u="sng" strike="noStrike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Evo-Devo</a:t>
            </a:r>
            <a:r>
              <a:rPr lang="en-US" sz="3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en-US" sz="2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evolutionary + developmental biology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304800" y="762000"/>
            <a:ext cx="83820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1" i="0" u="sng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Heterochrony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evolutionary change in rate of developmental events</a:t>
            </a:r>
          </a:p>
          <a:p>
            <a:pPr marL="365125" marR="0" lvl="0" indent="-2635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37" name="Shape 337" descr="25_21bRelativeGrowth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981200"/>
            <a:ext cx="3695423" cy="3648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Shape 338" descr="25_22Paedomorphosis-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2057400"/>
            <a:ext cx="3716189" cy="2599812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/>
          <p:nvPr/>
        </p:nvSpPr>
        <p:spPr>
          <a:xfrm>
            <a:off x="4800600" y="4724400"/>
            <a:ext cx="3886200" cy="12001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3A7A"/>
              </a:buClr>
              <a:buSzPct val="25000"/>
              <a:buFont typeface="Arial"/>
              <a:buNone/>
            </a:pPr>
            <a:r>
              <a:rPr lang="en-US" sz="2400" b="1" i="0" u="sng">
                <a:solidFill>
                  <a:srgbClr val="783A7A"/>
                </a:solidFill>
                <a:latin typeface="Arial"/>
                <a:ea typeface="Arial"/>
                <a:cs typeface="Arial"/>
                <a:sym typeface="Arial"/>
              </a:rPr>
              <a:t>Paedomorphosis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adult retains juvenile structures in ancestral species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457200" y="685800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1" i="0" u="sng">
                <a:solidFill>
                  <a:srgbClr val="783A7A"/>
                </a:solidFill>
                <a:latin typeface="Georgia"/>
                <a:ea typeface="Georgia"/>
                <a:cs typeface="Georgia"/>
                <a:sym typeface="Georgia"/>
              </a:rPr>
              <a:t>Homeotic genes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master regulatory genes determine location and organization of body parts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Eg. </a:t>
            </a:r>
            <a:r>
              <a:rPr lang="en-US" sz="2800" b="1" i="0" u="none">
                <a:solidFill>
                  <a:srgbClr val="783A7A"/>
                </a:solidFill>
                <a:latin typeface="Georgia"/>
                <a:ea typeface="Georgia"/>
                <a:cs typeface="Georgia"/>
                <a:sym typeface="Georgia"/>
              </a:rPr>
              <a:t>Hox genes</a:t>
            </a:r>
          </a:p>
        </p:txBody>
      </p:sp>
      <p:pic>
        <p:nvPicPr>
          <p:cNvPr id="345" name="Shape 345" descr="25_23_HoxLimbDevelop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895600"/>
            <a:ext cx="3784918" cy="274864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 txBox="1"/>
          <p:nvPr/>
        </p:nvSpPr>
        <p:spPr>
          <a:xfrm>
            <a:off x="304800" y="5638800"/>
            <a:ext cx="3810000" cy="8302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340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rgbClr val="313340"/>
                </a:solidFill>
                <a:latin typeface="Arial"/>
                <a:ea typeface="Arial"/>
                <a:cs typeface="Arial"/>
                <a:sym typeface="Arial"/>
              </a:rPr>
              <a:t>Hox gene expression and limb development.</a:t>
            </a:r>
          </a:p>
        </p:txBody>
      </p:sp>
      <p:pic>
        <p:nvPicPr>
          <p:cNvPr id="347" name="Shape 347" descr="25_24InsectBodyOrigin-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3657600"/>
            <a:ext cx="4339863" cy="2800143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Shape 348"/>
          <p:cNvSpPr txBox="1"/>
          <p:nvPr/>
        </p:nvSpPr>
        <p:spPr>
          <a:xfrm>
            <a:off x="4419600" y="2667000"/>
            <a:ext cx="4724400" cy="8302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Evolution of Hox genes changes the insect body plan.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5832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25000"/>
              <a:buFont typeface="Georgia"/>
              <a:buNone/>
            </a:pPr>
            <a:r>
              <a:rPr lang="en-US" sz="2800" b="0" i="0" u="sng">
                <a:solidFill>
                  <a:srgbClr val="800080"/>
                </a:solidFill>
                <a:latin typeface="Georgia"/>
                <a:ea typeface="Georgia"/>
                <a:cs typeface="Georgia"/>
                <a:sym typeface="Georgia"/>
              </a:rPr>
              <a:t>Exaptations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structures that evolve but become co-opted for another function</a:t>
            </a:r>
          </a:p>
          <a:p>
            <a:pPr marL="657225" marR="0" lvl="1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800" b="0" i="0" u="none" strike="noStrike" cap="non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Eg. bird feathers = thermoregulation → flight</a:t>
            </a:r>
          </a:p>
        </p:txBody>
      </p:sp>
      <p:pic>
        <p:nvPicPr>
          <p:cNvPr id="354" name="Shape 354" descr="Archaeoptery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3068637"/>
            <a:ext cx="3805238" cy="329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 descr="Similicaudipterx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3200400"/>
            <a:ext cx="28575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47800"/>
            <a:ext cx="8208164" cy="500416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Early conditions on Earth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457200" y="762000"/>
            <a:ext cx="8458200" cy="58118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Earth = 4.6 billion years old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First life forms appeared ~3.8 billion years ago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25000"/>
              <a:buFont typeface="Georgia"/>
              <a:buNone/>
            </a:pPr>
            <a:r>
              <a:rPr lang="en-US" sz="2800" b="0" i="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How did life arise?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Trebuchet MS"/>
              <a:buAutoNum type="arabicPeriod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Small organic molecules were synthesized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Trebuchet MS"/>
              <a:buAutoNum type="arabicPeriod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Small molecules → macromolecules (proteins, nucleic acids)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Trebuchet MS"/>
              <a:buAutoNum type="arabicPeriod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Packaged into </a:t>
            </a:r>
            <a:r>
              <a:rPr lang="en-US" sz="2800" b="1" i="0" u="none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protocells</a:t>
            </a:r>
            <a:r>
              <a:rPr lang="en-US" sz="2800" b="0" i="0" u="none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(membrane-containing droplets)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Trebuchet MS"/>
              <a:buAutoNum type="arabicPeriod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Self-replicating molecules allow for inheritance</a:t>
            </a:r>
          </a:p>
          <a:p>
            <a:pPr marL="1181100" marR="0" lvl="2" indent="-520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“RNA World”: 1st genetic material most likely </a:t>
            </a:r>
            <a:r>
              <a:rPr lang="en-US" sz="2400" b="1" i="0" u="none" strike="noStrike" cap="none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RNA</a:t>
            </a:r>
          </a:p>
          <a:p>
            <a:pPr marL="1181100" marR="0" lvl="2" indent="-520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First catalysts = </a:t>
            </a:r>
            <a:r>
              <a:rPr lang="en-US" sz="2400" b="1" i="0" u="none" strike="noStrike" cap="non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ribozymes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 (RNA)</a:t>
            </a:r>
          </a:p>
          <a:p>
            <a:pPr marL="365125" marR="0" lvl="0" indent="-2635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None/>
            </a:pPr>
            <a:endParaRPr sz="2400" b="0" i="0" u="none" strike="noStrike" cap="non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Synthesis of Organic Compounds on Early Earth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228600" y="2057400"/>
            <a:ext cx="5105400" cy="45164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sng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Oparin &amp; Haldane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</a:p>
          <a:p>
            <a:pPr marL="657225" marR="0" lvl="1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800" b="0" i="0" u="none" strike="noStrike" cap="none">
                <a:solidFill>
                  <a:srgbClr val="313340"/>
                </a:solidFill>
                <a:latin typeface="Georgia"/>
                <a:ea typeface="Georgia"/>
                <a:cs typeface="Georgia"/>
                <a:sym typeface="Georgia"/>
              </a:rPr>
              <a:t>Early atmosphere = H</a:t>
            </a:r>
            <a:r>
              <a:rPr lang="en-US" sz="2800" b="0" i="0" u="none" strike="noStrike" cap="none" baseline="-25000">
                <a:solidFill>
                  <a:srgbClr val="313340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-US" sz="2800" b="0" i="0" u="none" strike="noStrike" cap="none">
                <a:solidFill>
                  <a:srgbClr val="313340"/>
                </a:solidFill>
                <a:latin typeface="Georgia"/>
                <a:ea typeface="Georgia"/>
                <a:cs typeface="Georgia"/>
                <a:sym typeface="Georgia"/>
              </a:rPr>
              <a:t>O vapor, N</a:t>
            </a:r>
            <a:r>
              <a:rPr lang="en-US" sz="2800" b="0" i="0" u="none" strike="noStrike" cap="none" baseline="-25000">
                <a:solidFill>
                  <a:srgbClr val="313340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-US" sz="2800" b="0" i="0" u="none" strike="noStrike" cap="none">
                <a:solidFill>
                  <a:srgbClr val="313340"/>
                </a:solidFill>
                <a:latin typeface="Georgia"/>
                <a:ea typeface="Georgia"/>
                <a:cs typeface="Georgia"/>
                <a:sym typeface="Georgia"/>
              </a:rPr>
              <a:t>, CO</a:t>
            </a:r>
            <a:r>
              <a:rPr lang="en-US" sz="2800" b="0" i="0" u="none" strike="noStrike" cap="none" baseline="-25000">
                <a:solidFill>
                  <a:srgbClr val="313340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-US" sz="2800" b="0" i="0" u="none" strike="noStrike" cap="none">
                <a:solidFill>
                  <a:srgbClr val="313340"/>
                </a:solidFill>
                <a:latin typeface="Georgia"/>
                <a:ea typeface="Georgia"/>
                <a:cs typeface="Georgia"/>
                <a:sym typeface="Georgia"/>
              </a:rPr>
              <a:t>, H</a:t>
            </a:r>
            <a:r>
              <a:rPr lang="en-US" sz="2800" b="0" i="0" u="none" strike="noStrike" cap="none" baseline="-25000">
                <a:solidFill>
                  <a:srgbClr val="313340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-US" sz="2800" b="0" i="0" u="none" strike="noStrike" cap="none">
                <a:solidFill>
                  <a:srgbClr val="313340"/>
                </a:solidFill>
                <a:latin typeface="Georgia"/>
                <a:ea typeface="Georgia"/>
                <a:cs typeface="Georgia"/>
                <a:sym typeface="Georgia"/>
              </a:rPr>
              <a:t>, H</a:t>
            </a:r>
            <a:r>
              <a:rPr lang="en-US" sz="2800" b="0" i="0" u="none" strike="noStrike" cap="none" baseline="-25000">
                <a:solidFill>
                  <a:srgbClr val="313340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-US" sz="2800" b="0" i="0" u="none" strike="noStrike" cap="none">
                <a:solidFill>
                  <a:srgbClr val="313340"/>
                </a:solidFill>
                <a:latin typeface="Georgia"/>
                <a:ea typeface="Georgia"/>
                <a:cs typeface="Georgia"/>
                <a:sym typeface="Georgia"/>
              </a:rPr>
              <a:t>S methane, ammonia</a:t>
            </a:r>
          </a:p>
          <a:p>
            <a:pPr marL="657225" marR="0" lvl="1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800" b="0" i="0" u="none" strike="noStrike" cap="none">
                <a:solidFill>
                  <a:srgbClr val="313340"/>
                </a:solidFill>
                <a:latin typeface="Georgia"/>
                <a:ea typeface="Georgia"/>
                <a:cs typeface="Georgia"/>
                <a:sym typeface="Georgia"/>
              </a:rPr>
              <a:t>Energy =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lightning</a:t>
            </a:r>
            <a:r>
              <a:rPr lang="en-US" sz="2800" b="0" i="0" u="none" strike="noStrike" cap="none">
                <a:solidFill>
                  <a:srgbClr val="313340"/>
                </a:solidFill>
                <a:latin typeface="Georgia"/>
                <a:ea typeface="Georgia"/>
                <a:cs typeface="Georgia"/>
                <a:sym typeface="Georgia"/>
              </a:rPr>
              <a:t> &amp;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UV radiation</a:t>
            </a:r>
          </a:p>
          <a:p>
            <a:pPr marL="657225" marR="0" lvl="1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800" b="0" i="0" u="none" strike="noStrike" cap="none">
                <a:solidFill>
                  <a:srgbClr val="313340"/>
                </a:solidFill>
                <a:latin typeface="Georgia"/>
                <a:ea typeface="Georgia"/>
                <a:cs typeface="Georgia"/>
                <a:sym typeface="Georgia"/>
              </a:rPr>
              <a:t>Conditions favored synthesis of organic compounds - a “primitive soup”</a:t>
            </a:r>
          </a:p>
          <a:p>
            <a:pPr marL="365125" marR="0" lvl="0" indent="-2635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None/>
            </a:pPr>
            <a:endParaRPr sz="2800" b="0" i="0" u="none" strike="noStrike" cap="none">
              <a:solidFill>
                <a:srgbClr val="31334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3" name="Shape 213" descr="25_02bSimulatedVolcanic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6237" y="1447800"/>
            <a:ext cx="3450111" cy="5176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304800" y="533400"/>
            <a:ext cx="5257800" cy="243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0795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25000"/>
              <a:buFont typeface="Georgia"/>
              <a:buNone/>
            </a:pPr>
            <a:r>
              <a:rPr lang="en-US" sz="2800" b="0" i="0" u="sng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Miller &amp; Urey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</a:p>
          <a:p>
            <a:pPr marL="107950" marR="0" lvl="0" indent="-63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Tested Oparin-Haldane hypothesis</a:t>
            </a:r>
          </a:p>
          <a:p>
            <a:pPr marL="107950" marR="0" lvl="0" indent="-63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Simulated conditions in lab</a:t>
            </a:r>
          </a:p>
          <a:p>
            <a:pPr marL="107950" marR="0" lvl="0" indent="-63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Produced amino acids</a:t>
            </a:r>
          </a:p>
          <a:p>
            <a:pPr marL="365125" marR="0" lvl="0" indent="-2635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1066800"/>
            <a:ext cx="3086160" cy="492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3048000"/>
            <a:ext cx="3800475" cy="3547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069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Trebuchet MS"/>
              <a:buNone/>
            </a:pPr>
            <a:r>
              <a:rPr lang="en-US" sz="3600" b="0" i="0" u="none" strike="noStrike" cap="none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Protocells &amp; Self-Replicating RNA</a:t>
            </a:r>
          </a:p>
        </p:txBody>
      </p:sp>
      <p:pic>
        <p:nvPicPr>
          <p:cNvPr id="226" name="Shape 226" descr="25_03bAbioticVesicles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828800"/>
            <a:ext cx="3749222" cy="4614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 descr="25_03cAbioticVesicles-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00" y="1828800"/>
            <a:ext cx="3280980" cy="405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500" y="914400"/>
            <a:ext cx="8196665" cy="107796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533400" y="2305050"/>
            <a:ext cx="8001000" cy="43243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Sedimentary rock (layers called </a:t>
            </a:r>
            <a:r>
              <a:rPr lang="en-US" sz="2800" b="0" i="1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strata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Mineralized (hard body structures)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Organic – rare in fossils but found in amber, frozen, tar pits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Incomplete record – many organisms not preserved, fossils destroyed, or not yet found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 descr="25_04_FossilTimelin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44450"/>
            <a:ext cx="7879893" cy="6806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rban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rban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Urban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Urban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623</Words>
  <Application>Microsoft Office PowerPoint</Application>
  <PresentationFormat>On-screen Show (4:3)</PresentationFormat>
  <Paragraphs>86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Georgia</vt:lpstr>
      <vt:lpstr>Noto Sans Symbols</vt:lpstr>
      <vt:lpstr>Trebuchet MS</vt:lpstr>
      <vt:lpstr>Urban</vt:lpstr>
      <vt:lpstr>1_Urban</vt:lpstr>
      <vt:lpstr>3_Urban</vt:lpstr>
      <vt:lpstr>2_Urban</vt:lpstr>
      <vt:lpstr>Chapter 25</vt:lpstr>
      <vt:lpstr>What you need to know:</vt:lpstr>
      <vt:lpstr>Early conditions on Earth</vt:lpstr>
      <vt:lpstr>PowerPoint Presentation</vt:lpstr>
      <vt:lpstr>Synthesis of Organic Compounds on Early Earth</vt:lpstr>
      <vt:lpstr>PowerPoint Presentation</vt:lpstr>
      <vt:lpstr>Protocells &amp; Self-Replicating RNA</vt:lpstr>
      <vt:lpstr>PowerPoint Presentation</vt:lpstr>
      <vt:lpstr>PowerPoint Presentation</vt:lpstr>
      <vt:lpstr>PowerPoint Presentation</vt:lpstr>
      <vt:lpstr>PowerPoint Presentation</vt:lpstr>
      <vt:lpstr>Geologic Time Scale</vt:lpstr>
      <vt:lpstr>PowerPoint Presentation</vt:lpstr>
      <vt:lpstr>Key Events in Life’s History</vt:lpstr>
      <vt:lpstr>Endosymbiont Theory</vt:lpstr>
      <vt:lpstr>PowerPoint Presentation</vt:lpstr>
      <vt:lpstr>Movement of continental plates change geography and climate of Earth → Extinctions and speciation</vt:lpstr>
      <vt:lpstr>Mass extinctions → Diversity of life</vt:lpstr>
      <vt:lpstr>Major events during each Era</vt:lpstr>
      <vt:lpstr>Evo-Devo: evolutionary + developmental biology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25</dc:title>
  <cp:lastModifiedBy>Wendy Guzman</cp:lastModifiedBy>
  <cp:revision>2</cp:revision>
  <dcterms:modified xsi:type="dcterms:W3CDTF">2017-10-03T16:36:48Z</dcterms:modified>
</cp:coreProperties>
</file>